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sldIdLst>
    <p:sldId id="266" r:id="rId3"/>
    <p:sldId id="257" r:id="rId4"/>
    <p:sldId id="280" r:id="rId5"/>
    <p:sldId id="281" r:id="rId6"/>
    <p:sldId id="282" r:id="rId7"/>
    <p:sldId id="259" r:id="rId8"/>
    <p:sldId id="28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isit.alsace/241007378-train-thur-doller-alsace/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F69D1C-65FE-12A7-10A5-974D2827404C}"/>
              </a:ext>
            </a:extLst>
          </p:cNvPr>
          <p:cNvSpPr/>
          <p:nvPr/>
        </p:nvSpPr>
        <p:spPr>
          <a:xfrm>
            <a:off x="0" y="-19050"/>
            <a:ext cx="12192000" cy="6896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9689056" y="2511023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3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10624044" y="3231103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34ABAC-0E55-4C36-DC52-B6987084FD93}"/>
              </a:ext>
            </a:extLst>
          </p:cNvPr>
          <p:cNvSpPr/>
          <p:nvPr/>
        </p:nvSpPr>
        <p:spPr>
          <a:xfrm>
            <a:off x="6527800" y="4526280"/>
            <a:ext cx="7030720" cy="331216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C5A3369E-B2EB-B111-4D64-37C98D778908}"/>
              </a:ext>
            </a:extLst>
          </p:cNvPr>
          <p:cNvSpPr/>
          <p:nvPr/>
        </p:nvSpPr>
        <p:spPr>
          <a:xfrm>
            <a:off x="-50800" y="5565842"/>
            <a:ext cx="13157200" cy="1564640"/>
          </a:xfrm>
          <a:custGeom>
            <a:avLst/>
            <a:gdLst>
              <a:gd name="connsiteX0" fmla="*/ 0 w 12237720"/>
              <a:gd name="connsiteY0" fmla="*/ 1332751 h 1581671"/>
              <a:gd name="connsiteX1" fmla="*/ 5760720 w 12237720"/>
              <a:gd name="connsiteY1" fmla="*/ 1791 h 1581671"/>
              <a:gd name="connsiteX2" fmla="*/ 12237720 w 12237720"/>
              <a:gd name="connsiteY2" fmla="*/ 1581671 h 1581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37720" h="1581671">
                <a:moveTo>
                  <a:pt x="0" y="1332751"/>
                </a:moveTo>
                <a:cubicBezTo>
                  <a:pt x="1860550" y="646527"/>
                  <a:pt x="3721100" y="-39696"/>
                  <a:pt x="5760720" y="1791"/>
                </a:cubicBezTo>
                <a:cubicBezTo>
                  <a:pt x="7800340" y="43278"/>
                  <a:pt x="10019030" y="812474"/>
                  <a:pt x="12237720" y="1581671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Nuage 10">
            <a:extLst>
              <a:ext uri="{FF2B5EF4-FFF2-40B4-BE49-F238E27FC236}">
                <a16:creationId xmlns:a16="http://schemas.microsoft.com/office/drawing/2014/main" id="{5F64FD8D-AB10-61AC-6D21-2EDA1FF5E72E}"/>
              </a:ext>
            </a:extLst>
          </p:cNvPr>
          <p:cNvSpPr/>
          <p:nvPr/>
        </p:nvSpPr>
        <p:spPr>
          <a:xfrm>
            <a:off x="-1636888" y="588126"/>
            <a:ext cx="3027680" cy="131572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age 13">
            <a:extLst>
              <a:ext uri="{FF2B5EF4-FFF2-40B4-BE49-F238E27FC236}">
                <a16:creationId xmlns:a16="http://schemas.microsoft.com/office/drawing/2014/main" id="{3AA2245E-F89F-6CD9-B43D-3FDF158EF062}"/>
              </a:ext>
            </a:extLst>
          </p:cNvPr>
          <p:cNvSpPr/>
          <p:nvPr/>
        </p:nvSpPr>
        <p:spPr>
          <a:xfrm>
            <a:off x="3229773" y="29126"/>
            <a:ext cx="3409124" cy="2011679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096000" y="393934"/>
            <a:ext cx="5801804" cy="1704105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Mathilde et Bastien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88B5326-5DD7-A291-92E3-C0C1C02644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125" y="2088981"/>
            <a:ext cx="5657850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DEBEDC32-CE13-3933-1DD9-05E8505363EB}"/>
              </a:ext>
            </a:extLst>
          </p:cNvPr>
          <p:cNvSpPr txBox="1"/>
          <p:nvPr/>
        </p:nvSpPr>
        <p:spPr>
          <a:xfrm>
            <a:off x="413619" y="1744567"/>
            <a:ext cx="58202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Cela fait deux jours que Bastien et Mathilde s’amusent dans leur camping. Ils se sont trouvés des amis, vont à la piscine et font des activités.</a:t>
            </a:r>
          </a:p>
          <a:p>
            <a:r>
              <a:rPr lang="fr-FR" sz="3600" dirty="0"/>
              <a:t>Aujourd’hui, leurs parents ont décidé de faire une visite.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A53590A-0B7C-2E5F-E5D6-556C5F73CA2A}"/>
              </a:ext>
            </a:extLst>
          </p:cNvPr>
          <p:cNvSpPr txBox="1"/>
          <p:nvPr/>
        </p:nvSpPr>
        <p:spPr>
          <a:xfrm>
            <a:off x="218591" y="427191"/>
            <a:ext cx="11293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L’histoire</a:t>
            </a:r>
            <a:endParaRPr lang="fr-FR" sz="28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D5F1055-01DC-EC01-6FD3-FDB9006A8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162" y="1829560"/>
            <a:ext cx="5396219" cy="344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44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9FDD07-9823-4013-A82A-931F1E37C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13" y="497150"/>
            <a:ext cx="9601200" cy="985421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dirty="0">
                <a:solidFill>
                  <a:srgbClr val="92D050"/>
                </a:solidFill>
              </a:rPr>
              <a:t>Une visite de Bastien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2A82C8F-249C-4C1C-9CFB-544E89DA5593}"/>
              </a:ext>
            </a:extLst>
          </p:cNvPr>
          <p:cNvSpPr txBox="1"/>
          <p:nvPr/>
        </p:nvSpPr>
        <p:spPr>
          <a:xfrm>
            <a:off x="580922" y="2228671"/>
            <a:ext cx="8801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</a:pP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Écoute ce que Bastien a vu au cours de sa visite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fr-FR" sz="2400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0D1BA5-BF79-3C46-B996-DDCB44CDA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864" y="4755907"/>
            <a:ext cx="9872871" cy="1519409"/>
          </a:xfrm>
        </p:spPr>
        <p:txBody>
          <a:bodyPr/>
          <a:lstStyle/>
          <a:p>
            <a:pPr marL="0" indent="0">
              <a:buNone/>
            </a:pPr>
            <a:r>
              <a:rPr lang="fr-FR" sz="20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9 :</a:t>
            </a:r>
          </a:p>
          <a:p>
            <a:pPr marL="0" indent="0">
              <a:buNone/>
            </a:pPr>
            <a:r>
              <a:rPr lang="fr-FR" sz="2000" b="1" dirty="0">
                <a:solidFill>
                  <a:prstClr val="black"/>
                </a:solidFill>
                <a:ea typeface="+mj-ea"/>
                <a:cs typeface="+mj-cs"/>
              </a:rPr>
              <a:t>Écris la dictée sur une feuille ou dans ton cahier.</a:t>
            </a:r>
            <a:endParaRPr lang="fr-FR" dirty="0"/>
          </a:p>
        </p:txBody>
      </p:sp>
      <p:pic>
        <p:nvPicPr>
          <p:cNvPr id="3" name="Dictée CM1">
            <a:hlinkClick r:id="" action="ppaction://media"/>
            <a:extLst>
              <a:ext uri="{FF2B5EF4-FFF2-40B4-BE49-F238E27FC236}">
                <a16:creationId xmlns:a16="http://schemas.microsoft.com/office/drawing/2014/main" id="{B56FC56E-B68F-AE43-D5F1-3A92E0CCEDF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27781" y="2944751"/>
            <a:ext cx="1493652" cy="149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49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2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1100" dirty="0"/>
              <a:t>                                                      </a:t>
            </a:r>
            <a:br>
              <a:rPr lang="fr-FR" sz="1100" dirty="0"/>
            </a:br>
            <a:r>
              <a:rPr lang="fr-FR" sz="1100" dirty="0"/>
              <a:t>                                          </a:t>
            </a:r>
            <a:r>
              <a:rPr lang="fr-FR" b="1" dirty="0">
                <a:solidFill>
                  <a:srgbClr val="92D050"/>
                </a:solidFill>
              </a:rPr>
              <a:t>La visite de Mathilde</a:t>
            </a:r>
            <a:endParaRPr lang="fr-FR" sz="1100" b="1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4875" y="1806575"/>
            <a:ext cx="10069389" cy="4724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i="1" dirty="0">
                <a:solidFill>
                  <a:prstClr val="black"/>
                </a:solidFill>
                <a:ea typeface="+mj-ea"/>
                <a:cs typeface="+mj-cs"/>
              </a:rPr>
              <a:t>Aujourd’hui, il est prévu une escapade en train à vapeur.</a:t>
            </a:r>
          </a:p>
          <a:p>
            <a:pPr marL="0" indent="0">
              <a:buNone/>
            </a:pPr>
            <a:r>
              <a:rPr lang="fr-FR" i="1" dirty="0">
                <a:solidFill>
                  <a:prstClr val="black"/>
                </a:solidFill>
                <a:ea typeface="+mj-ea"/>
                <a:cs typeface="+mj-cs"/>
              </a:rPr>
              <a:t>Mathilde a cherché des informations sur un site internet dont voici un extrait:</a:t>
            </a:r>
          </a:p>
          <a:p>
            <a:pPr marL="0" indent="0">
              <a:buNone/>
            </a:pPr>
            <a:endParaRPr lang="fr-FR" i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fr-FR" i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fr-FR" i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fr-FR" i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fr-FR" i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fr-FR" i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fr-FR" sz="2000" dirty="0">
                <a:solidFill>
                  <a:prstClr val="black"/>
                </a:solidFill>
                <a:ea typeface="+mj-ea"/>
                <a:cs typeface="+mj-cs"/>
                <a:hlinkClick r:id="rId2"/>
              </a:rPr>
              <a:t>https://www.visit.alsace/241007378-train-thur-doller-alsace/</a:t>
            </a:r>
            <a:endParaRPr lang="fr-FR" sz="2000" i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fr-FR" i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fr-FR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fr-FR" i="1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2DDD4EF-A026-C41B-172E-D2A3AF224D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366" y="3043602"/>
            <a:ext cx="10280595" cy="23237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fr-FR" altLang="fr-FR" sz="1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voyage dans le temps à bord d'un train à 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vapeur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entre les deux vallées pour le 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plus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grand plaisir des petits comme des grands ! "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Retrovoyagez dans un véritable train 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à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vapeur ! Le chemin de fer touristique 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circule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entre Cernay Saint-André et 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Sentheim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tous les dimanches de juin à septembre. Le voyage 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bucolique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se déroule dans des anciennes voitures du train de plage de Montpellier à Palavas les Flots, au son strident du sifflet de 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locomotive. 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Il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entre dans la charmante vallée de la </a:t>
            </a:r>
            <a:r>
              <a:rPr kumimoji="0" lang="fr-FR" altLang="fr-F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Doller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en passant sur un pont du génie à gabarit réduit 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et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aboutit à Sentheim, village des cigognes. De nombreuses animations sont proposées à Pâques et durant la période estivale.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17710583-6692-0D8A-C305-80DC26058A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4566" y="196596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925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16B80F5-9E7C-DDD7-BF66-E42E09C47544}"/>
              </a:ext>
            </a:extLst>
          </p:cNvPr>
          <p:cNvSpPr txBox="1"/>
          <p:nvPr/>
        </p:nvSpPr>
        <p:spPr>
          <a:xfrm>
            <a:off x="1407191" y="1049004"/>
            <a:ext cx="60946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10: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Classe les mots écrits en gras. </a:t>
            </a:r>
            <a:endParaRPr lang="fr-FR" sz="20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D18B554-6DA1-8D30-0B6A-3F77A2D1A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164" y="2339919"/>
            <a:ext cx="7542721" cy="354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94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11" y="363985"/>
            <a:ext cx="9601200" cy="982462"/>
          </a:xfrm>
        </p:spPr>
        <p:txBody>
          <a:bodyPr>
            <a:normAutofit/>
          </a:bodyPr>
          <a:lstStyle/>
          <a:p>
            <a:r>
              <a:rPr lang="fr-FR" sz="1100" dirty="0"/>
              <a:t>                                                      </a:t>
            </a:r>
            <a:br>
              <a:rPr lang="fr-FR" sz="1100" dirty="0"/>
            </a:br>
            <a:r>
              <a:rPr lang="fr-FR" sz="1100" dirty="0"/>
              <a:t>                                          </a:t>
            </a:r>
            <a:r>
              <a:rPr lang="fr-FR" b="1" dirty="0">
                <a:solidFill>
                  <a:srgbClr val="92D050"/>
                </a:solidFill>
              </a:rPr>
              <a:t>Les achats de souvenirs</a:t>
            </a:r>
            <a:endParaRPr lang="fr-FR" sz="1100" b="1" dirty="0">
              <a:solidFill>
                <a:srgbClr val="92D050"/>
              </a:solidFill>
            </a:endParaRP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47243AF7-1913-857F-6DF1-D3E48A248A10}"/>
              </a:ext>
            </a:extLst>
          </p:cNvPr>
          <p:cNvSpPr txBox="1">
            <a:spLocks/>
          </p:cNvSpPr>
          <p:nvPr/>
        </p:nvSpPr>
        <p:spPr>
          <a:xfrm>
            <a:off x="1593086" y="1346447"/>
            <a:ext cx="8496944" cy="4983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Corbel" pitchFamily="34" charset="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Mathilde et Bastien ont chacun adoré leurs visites de la journée. Ils décident de ramener des souvenirs pour les montrer à leurs amis de l’école à leur retour. </a:t>
            </a:r>
          </a:p>
          <a:p>
            <a:pPr marL="45720" indent="0">
              <a:buFont typeface="Corbel" pitchFamily="34" charset="0"/>
              <a:buNone/>
            </a:pPr>
            <a:endParaRPr lang="fr-FR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Font typeface="Corbel" pitchFamily="34" charset="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Leurs parents leur ont donné à chacun un billet de 20 €. </a:t>
            </a:r>
          </a:p>
          <a:p>
            <a:pPr marL="45720" indent="0" algn="ctr">
              <a:buFont typeface="Corbel" pitchFamily="34" charset="0"/>
              <a:buNone/>
            </a:pPr>
            <a:endParaRPr lang="fr-FR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Font typeface="Corbel" pitchFamily="34" charset="0"/>
              <a:buNone/>
            </a:pPr>
            <a:endParaRPr lang="fr-FR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Font typeface="Corbel" pitchFamily="34" charset="0"/>
              <a:buNone/>
            </a:pPr>
            <a:endParaRPr lang="fr-FR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Font typeface="Corbel" pitchFamily="34" charset="0"/>
              <a:buNone/>
            </a:pPr>
            <a:endParaRPr lang="fr-FR" sz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C8F0E2B5-59F3-81DE-300E-F330B64D4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9857">
            <a:off x="4865154" y="4298455"/>
            <a:ext cx="2270860" cy="121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68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6DA4368-AE60-82E2-3C8A-D868966622FE}"/>
              </a:ext>
            </a:extLst>
          </p:cNvPr>
          <p:cNvSpPr txBox="1"/>
          <p:nvPr/>
        </p:nvSpPr>
        <p:spPr>
          <a:xfrm>
            <a:off x="463950" y="4663511"/>
            <a:ext cx="109957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11: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Calcule le montant des achats et dessine la monnaie rendue par le vendeur. </a:t>
            </a:r>
            <a:endParaRPr lang="fr-FR" sz="2400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F8E0BA4-0354-6F9B-D785-7EC3B43B5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6528" y="666008"/>
            <a:ext cx="8496944" cy="498316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Les achats de Bastien :                        Les achats de Mathilde :</a:t>
            </a:r>
          </a:p>
          <a:p>
            <a:pPr marL="45720" indent="0">
              <a:buNone/>
            </a:pP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Tableau 4">
            <a:extLst>
              <a:ext uri="{FF2B5EF4-FFF2-40B4-BE49-F238E27FC236}">
                <a16:creationId xmlns:a16="http://schemas.microsoft.com/office/drawing/2014/main" id="{BACEDE42-E105-8165-C61A-B2E0DD9710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346682"/>
              </p:ext>
            </p:extLst>
          </p:nvPr>
        </p:nvGraphicFramePr>
        <p:xfrm>
          <a:off x="491659" y="1918744"/>
          <a:ext cx="5086905" cy="2100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844">
                  <a:extLst>
                    <a:ext uri="{9D8B030D-6E8A-4147-A177-3AD203B41FA5}">
                      <a16:colId xmlns:a16="http://schemas.microsoft.com/office/drawing/2014/main" val="3594364058"/>
                    </a:ext>
                  </a:extLst>
                </a:gridCol>
                <a:gridCol w="1162975">
                  <a:extLst>
                    <a:ext uri="{9D8B030D-6E8A-4147-A177-3AD203B41FA5}">
                      <a16:colId xmlns:a16="http://schemas.microsoft.com/office/drawing/2014/main" val="3421520032"/>
                    </a:ext>
                  </a:extLst>
                </a:gridCol>
                <a:gridCol w="1953086">
                  <a:extLst>
                    <a:ext uri="{9D8B030D-6E8A-4147-A177-3AD203B41FA5}">
                      <a16:colId xmlns:a16="http://schemas.microsoft.com/office/drawing/2014/main" val="3803095002"/>
                    </a:ext>
                  </a:extLst>
                </a:gridCol>
              </a:tblGrid>
              <a:tr h="47254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OBJETS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Quantité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MONTANT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715191"/>
                  </a:ext>
                </a:extLst>
              </a:tr>
              <a:tr h="42192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Cartes postales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1 € et 15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8356944"/>
                  </a:ext>
                </a:extLst>
              </a:tr>
              <a:tr h="4039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Marque page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1 € et 50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195106"/>
                  </a:ext>
                </a:extLst>
              </a:tr>
              <a:tr h="42192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Reproduction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12 € et 35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146328"/>
                  </a:ext>
                </a:extLst>
              </a:tr>
              <a:tr h="380401">
                <a:tc gridSpan="2">
                  <a:txBody>
                    <a:bodyPr/>
                    <a:lstStyle/>
                    <a:p>
                      <a:pPr algn="r"/>
                      <a:r>
                        <a:rPr lang="fr-FR" b="1" dirty="0"/>
                        <a:t>TOTAL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683159"/>
                  </a:ext>
                </a:extLst>
              </a:tr>
            </a:tbl>
          </a:graphicData>
        </a:graphic>
      </p:graphicFrame>
      <p:graphicFrame>
        <p:nvGraphicFramePr>
          <p:cNvPr id="13" name="Tableau 4">
            <a:extLst>
              <a:ext uri="{FF2B5EF4-FFF2-40B4-BE49-F238E27FC236}">
                <a16:creationId xmlns:a16="http://schemas.microsoft.com/office/drawing/2014/main" id="{792E24A0-32F1-9537-67B2-0DEDA4592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402607"/>
              </p:ext>
            </p:extLst>
          </p:nvPr>
        </p:nvGraphicFramePr>
        <p:xfrm>
          <a:off x="6145873" y="1918744"/>
          <a:ext cx="5419323" cy="2100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2639">
                  <a:extLst>
                    <a:ext uri="{9D8B030D-6E8A-4147-A177-3AD203B41FA5}">
                      <a16:colId xmlns:a16="http://schemas.microsoft.com/office/drawing/2014/main" val="3594364058"/>
                    </a:ext>
                  </a:extLst>
                </a:gridCol>
                <a:gridCol w="1220243">
                  <a:extLst>
                    <a:ext uri="{9D8B030D-6E8A-4147-A177-3AD203B41FA5}">
                      <a16:colId xmlns:a16="http://schemas.microsoft.com/office/drawing/2014/main" val="2269483503"/>
                    </a:ext>
                  </a:extLst>
                </a:gridCol>
                <a:gridCol w="1806441">
                  <a:extLst>
                    <a:ext uri="{9D8B030D-6E8A-4147-A177-3AD203B41FA5}">
                      <a16:colId xmlns:a16="http://schemas.microsoft.com/office/drawing/2014/main" val="3803095002"/>
                    </a:ext>
                  </a:extLst>
                </a:gridCol>
              </a:tblGrid>
              <a:tr h="4319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OBJETS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MONTANT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715191"/>
                  </a:ext>
                </a:extLst>
              </a:tr>
              <a:tr h="4525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Carte postale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1 € et 05 c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356944"/>
                  </a:ext>
                </a:extLst>
              </a:tr>
              <a:tr h="39949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Locomotive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6 € et 65 c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195106"/>
                  </a:ext>
                </a:extLst>
              </a:tr>
              <a:tr h="390618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Un livre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8 € et 55 c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146328"/>
                  </a:ext>
                </a:extLst>
              </a:tr>
              <a:tr h="426080">
                <a:tc>
                  <a:txBody>
                    <a:bodyPr/>
                    <a:lstStyle/>
                    <a:p>
                      <a:pPr algn="r"/>
                      <a:r>
                        <a:rPr lang="fr-FR" b="1" dirty="0"/>
                        <a:t>TOTAL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683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189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389</Words>
  <Application>Microsoft Office PowerPoint</Application>
  <PresentationFormat>Grand écran</PresentationFormat>
  <Paragraphs>60</Paragraphs>
  <Slides>7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Corbel</vt:lpstr>
      <vt:lpstr>Thème Office</vt:lpstr>
      <vt:lpstr>Base</vt:lpstr>
      <vt:lpstr>Les vacances de Mathilde et Bastien</vt:lpstr>
      <vt:lpstr>Présentation PowerPoint</vt:lpstr>
      <vt:lpstr>Une visite de Bastien</vt:lpstr>
      <vt:lpstr>                                                                                                 La visite de Mathilde</vt:lpstr>
      <vt:lpstr>Présentation PowerPoint</vt:lpstr>
      <vt:lpstr>                                                                                                 Les achats de souvenirs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NP</cp:lastModifiedBy>
  <cp:revision>46</cp:revision>
  <dcterms:created xsi:type="dcterms:W3CDTF">2021-06-27T12:28:36Z</dcterms:created>
  <dcterms:modified xsi:type="dcterms:W3CDTF">2022-07-02T10:09:40Z</dcterms:modified>
</cp:coreProperties>
</file>